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336" r:id="rId3"/>
    <p:sldId id="342" r:id="rId4"/>
    <p:sldId id="344" r:id="rId5"/>
    <p:sldId id="463" r:id="rId6"/>
    <p:sldId id="345" r:id="rId7"/>
    <p:sldId id="34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581A8-F1D3-770F-CAE8-745AD6721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431F0E-2B46-E745-A726-DF79154AC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8FFE9-7764-E12D-C11D-ED9E9F1F8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CF62C-5D6B-8D14-92B3-4B2AD0585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F788D-24D1-4CE5-7369-056C01185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50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9E488-19E6-4F08-3CEB-52CCB84BB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A4F319-85A3-A3B8-7FDC-3ABF95D26F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341A7-ECD1-079F-739D-A48162797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F5239-A0EA-8D4A-FE8A-FE7D947E6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78ED5-34BE-4491-D301-8B4639156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17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9978DF-185C-C34C-14DC-C03E1224F6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2E2947-C843-DE71-7A22-88952EB1B8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CC3AC-DA31-4D60-613C-2063AB87C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AE820-E2A2-1A65-3F7C-8CA0BA20D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E32F8-D1F2-C223-AFF5-BF71D2968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180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52BAD-CECE-7A9B-72D8-49D1D119C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A6184-1222-5CB5-7BDB-538782F12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3889A-81A7-F1CB-2C58-01841FF6E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8C29F-E431-18CF-E3EC-4323CD737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FD992-DFE1-3993-8E1C-3656339E6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186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66552-6D63-1C3C-4247-69CD7C7F2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BF1592-BE2C-F9CE-A771-15FBD43D3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B5784-F700-B432-2CDD-ED95C115C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A16B3-ED73-8B0B-9A18-06985CEEF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5F357-A102-5F5F-D0F3-2CF3B6571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77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06200-BD92-713F-8879-EC3A99B36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66D05-3359-F553-F9E7-0D2F00A788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2FFE93-45CD-49B5-BD6C-6D800A9F6B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9A09D4-4366-15AD-9EA9-B4FAB4E44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00476-2966-321D-1233-430B5AD5A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181E65-E9C7-14F9-AFB6-F5F1E005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12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3192-085D-5209-95F5-E35C2DF75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BD9F1-B5A6-AB1B-6A7C-8C475A37D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9E016-1A04-347E-5DCF-6DDF17CD0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307154-8A90-D32E-9FE1-F52A213E5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79C08-0FA4-DDFC-395E-9C437FC1D7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512BE8-0192-0EB7-8C18-06B1CEE6A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7FEA92-1CC5-1F0A-7ECD-F00EBB1AB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20CB16-CF17-CBB6-EF7A-691499BCE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39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CED85-009E-6FF0-59F8-2791D2957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D3090F-9CA2-EDFF-D06D-8836C0D39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73049A-065B-18F0-E9A3-44D6BC7E0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C1BCD7-7FD5-5C2B-CA59-4391508A3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977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D7E8C4-7DA9-838C-05B8-004C021FC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3A438C-34AD-BE95-0E7E-308473D9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39742A-5945-C156-C239-EABF62274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562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9BB56-DD94-53AE-C344-A1E8EDC3B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B513F-5ADD-8FD2-1CB1-316C791E6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A795E-F1B4-46F3-5E6A-FD917AFFBD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6E9D5-F923-3A82-A324-EDDEE3E48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C9E39-CF78-2911-3CB1-81D956B39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DDEBA3-F33B-8231-9923-B4C4B32BE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91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00EC7-66FB-ABCC-8442-CEFC23B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438520-A34C-2AEC-F0C1-D560FCA8B2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473588-180A-907A-434A-2246C0130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EFEB4-0AF2-811E-03DE-C0B732163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6514C3-1DD1-F7E6-3C50-796EFDEE8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A209A2-98F9-B95B-1D5A-002680B74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839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0E3AFB-B051-0ED0-047B-DF58140F1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E8436-8E2B-441B-12B9-32D9908C7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B2CC6-5F2E-9BAB-9386-883741C1BD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6A484-1071-4810-9910-697655EE359F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1F844-5659-8A21-0C03-2E4E592EF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8A622-F7E4-A43D-C8D6-5495AAB710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A6A9D-0BBE-4E46-AD67-B7477C7F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35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FEA91D3-9E5B-40E6-BB7E-98475E9F5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EE96-5382-4763-9D7C-51263DF0CEE5}" type="slidenum">
              <a:rPr lang="en-US" smtClean="0"/>
              <a:t>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44029" y="129815"/>
            <a:ext cx="30684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a-ES" dirty="0"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១</a:t>
            </a:r>
            <a:r>
              <a:rPr lang="en-US" dirty="0"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.២. </a:t>
            </a:r>
            <a:r>
              <a:rPr lang="ca-ES" dirty="0"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ដំណើរការកម្មវិធី </a:t>
            </a:r>
            <a:r>
              <a:rPr lang="en-US" sz="2000" dirty="0"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ArcGIS</a:t>
            </a:r>
            <a:endParaRPr lang="en-US" dirty="0">
              <a:latin typeface="Khmer OS Content" panose="02000500000000020004" pitchFamily="2" charset="0"/>
              <a:cs typeface="Khmer OS Content" panose="02000500000000020004" pitchFamily="2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811203" y="529925"/>
            <a:ext cx="10664825" cy="6189670"/>
            <a:chOff x="1632494" y="1012373"/>
            <a:chExt cx="10044702" cy="5707222"/>
          </a:xfrm>
        </p:grpSpPr>
        <p:grpSp>
          <p:nvGrpSpPr>
            <p:cNvPr id="6" name="Group 5"/>
            <p:cNvGrpSpPr/>
            <p:nvPr/>
          </p:nvGrpSpPr>
          <p:grpSpPr>
            <a:xfrm>
              <a:off x="1632494" y="1012373"/>
              <a:ext cx="10044702" cy="5707222"/>
              <a:chOff x="1632494" y="1012373"/>
              <a:chExt cx="10044702" cy="5707222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13820D2B-1DEB-427A-ABDE-DC6264B75348}"/>
                  </a:ext>
                </a:extLst>
              </p:cNvPr>
              <p:cNvGrpSpPr/>
              <p:nvPr/>
            </p:nvGrpSpPr>
            <p:grpSpPr>
              <a:xfrm>
                <a:off x="1632494" y="1012373"/>
                <a:ext cx="10044702" cy="5707222"/>
                <a:chOff x="531158" y="125966"/>
                <a:chExt cx="11129684" cy="6606072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2D5AB6AE-B9AE-4B18-93E0-F2EA9B1F6FF6}"/>
                    </a:ext>
                  </a:extLst>
                </p:cNvPr>
                <p:cNvGrpSpPr/>
                <p:nvPr/>
              </p:nvGrpSpPr>
              <p:grpSpPr>
                <a:xfrm>
                  <a:off x="531158" y="125966"/>
                  <a:ext cx="11129684" cy="6606072"/>
                  <a:chOff x="0" y="1"/>
                  <a:chExt cx="5736590" cy="3419475"/>
                </a:xfrm>
              </p:grpSpPr>
              <p:pic>
                <p:nvPicPr>
                  <p:cNvPr id="12" name="Picture 11">
                    <a:extLst>
                      <a:ext uri="{FF2B5EF4-FFF2-40B4-BE49-F238E27FC236}">
                        <a16:creationId xmlns:a16="http://schemas.microsoft.com/office/drawing/2014/main" id="{2424E4A8-11BA-4E8D-8EAB-6CFA45166F4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0" y="1"/>
                    <a:ext cx="5736590" cy="3419475"/>
                  </a:xfrm>
                  <a:prstGeom prst="snip2DiagRect">
                    <a:avLst/>
                  </a:prstGeom>
                  <a:solidFill>
                    <a:srgbClr val="FFFFFF">
                      <a:shade val="85000"/>
                    </a:srgbClr>
                  </a:solidFill>
                  <a:ln w="88900" cap="sq">
                    <a:solidFill>
                      <a:srgbClr val="FFFFFF"/>
                    </a:solidFill>
                    <a:miter lim="800000"/>
                  </a:ln>
                  <a:effectLst>
                    <a:outerShdw blurRad="88900" algn="tl" rotWithShape="0">
                      <a:srgbClr val="000000">
                        <a:alpha val="45000"/>
                      </a:srgbClr>
                    </a:outerShdw>
                  </a:effectLst>
                  <a:scene3d>
                    <a:camera prst="orthographicFront"/>
                    <a:lightRig rig="twoPt" dir="t">
                      <a:rot lat="0" lon="0" rev="7200000"/>
                    </a:lightRig>
                  </a:scene3d>
                  <a:sp3d>
                    <a:bevelT w="25400" h="19050"/>
                    <a:contourClr>
                      <a:srgbClr val="FFFFFF"/>
                    </a:contourClr>
                  </a:sp3d>
                </p:spPr>
              </p:pic>
              <p:sp>
                <p:nvSpPr>
                  <p:cNvPr id="13" name="Rounded Rectangle 154">
                    <a:extLst>
                      <a:ext uri="{FF2B5EF4-FFF2-40B4-BE49-F238E27FC236}">
                        <a16:creationId xmlns:a16="http://schemas.microsoft.com/office/drawing/2014/main" id="{8EE20A63-DE0D-4133-A94C-C1D8AC3ECA07}"/>
                      </a:ext>
                    </a:extLst>
                  </p:cNvPr>
                  <p:cNvSpPr/>
                  <p:nvPr/>
                </p:nvSpPr>
                <p:spPr>
                  <a:xfrm>
                    <a:off x="881149" y="1030778"/>
                    <a:ext cx="779145" cy="283210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algn="ctr">
                      <a:lnSpc>
                        <a:spcPct val="107000"/>
                      </a:lnSpc>
                      <a:spcBef>
                        <a:spcPts val="0"/>
                      </a:spcBef>
                      <a:spcAft>
                        <a:spcPts val="800"/>
                      </a:spcAft>
                    </a:pPr>
                    <a:r>
                      <a:rPr lang="en-US" sz="1400" b="1" dirty="0">
                        <a:effectLst/>
                        <a:ea typeface="Calibri" panose="020F0502020204030204" pitchFamily="34" charset="0"/>
                        <a:cs typeface="DaunPenh" panose="02000500000000020004" pitchFamily="2" charset="0"/>
                      </a:rPr>
                      <a:t>Add Data </a:t>
                    </a:r>
                  </a:p>
                </p:txBody>
              </p:sp>
              <p:sp>
                <p:nvSpPr>
                  <p:cNvPr id="14" name="Rounded Rectangle 160">
                    <a:extLst>
                      <a:ext uri="{FF2B5EF4-FFF2-40B4-BE49-F238E27FC236}">
                        <a16:creationId xmlns:a16="http://schemas.microsoft.com/office/drawing/2014/main" id="{3BDAD839-773F-45BA-BEA2-8599C4ABA010}"/>
                      </a:ext>
                    </a:extLst>
                  </p:cNvPr>
                  <p:cNvSpPr/>
                  <p:nvPr/>
                </p:nvSpPr>
                <p:spPr>
                  <a:xfrm>
                    <a:off x="4156364" y="623454"/>
                    <a:ext cx="1171575" cy="308610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algn="ctr">
                      <a:lnSpc>
                        <a:spcPct val="107000"/>
                      </a:lnSpc>
                      <a:spcBef>
                        <a:spcPts val="0"/>
                      </a:spcBef>
                      <a:spcAft>
                        <a:spcPts val="800"/>
                      </a:spcAft>
                    </a:pPr>
                    <a:r>
                      <a:rPr lang="en-US" b="1" dirty="0">
                        <a:effectLst/>
                        <a:ea typeface="Calibri" panose="020F0502020204030204" pitchFamily="34" charset="0"/>
                        <a:cs typeface="DaunPenh" panose="02000500000000020004" pitchFamily="2" charset="0"/>
                      </a:rPr>
                      <a:t>ArcCatalog</a:t>
                    </a:r>
                  </a:p>
                </p:txBody>
              </p:sp>
              <p:cxnSp>
                <p:nvCxnSpPr>
                  <p:cNvPr id="15" name="Straight Arrow Connector 14">
                    <a:extLst>
                      <a:ext uri="{FF2B5EF4-FFF2-40B4-BE49-F238E27FC236}">
                        <a16:creationId xmlns:a16="http://schemas.microsoft.com/office/drawing/2014/main" id="{E67AF30B-C08B-43E8-9B6F-FD68AD4FCA3B}"/>
                      </a:ext>
                    </a:extLst>
                  </p:cNvPr>
                  <p:cNvCxnSpPr/>
                  <p:nvPr/>
                </p:nvCxnSpPr>
                <p:spPr>
                  <a:xfrm>
                    <a:off x="5328458" y="782782"/>
                    <a:ext cx="321945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" name="Rounded Rectangle 162">
                    <a:extLst>
                      <a:ext uri="{FF2B5EF4-FFF2-40B4-BE49-F238E27FC236}">
                        <a16:creationId xmlns:a16="http://schemas.microsoft.com/office/drawing/2014/main" id="{90A72FCD-EE57-446C-A708-8D2F697342A5}"/>
                      </a:ext>
                    </a:extLst>
                  </p:cNvPr>
                  <p:cNvSpPr/>
                  <p:nvPr/>
                </p:nvSpPr>
                <p:spPr>
                  <a:xfrm>
                    <a:off x="1802293" y="908938"/>
                    <a:ext cx="1171575" cy="308610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algn="ctr">
                      <a:lnSpc>
                        <a:spcPct val="107000"/>
                      </a:lnSpc>
                      <a:spcBef>
                        <a:spcPts val="0"/>
                      </a:spcBef>
                      <a:spcAft>
                        <a:spcPts val="800"/>
                      </a:spcAft>
                    </a:pPr>
                    <a:r>
                      <a:rPr lang="en-US" b="1" dirty="0" err="1">
                        <a:effectLst/>
                        <a:ea typeface="Calibri" panose="020F0502020204030204" pitchFamily="34" charset="0"/>
                        <a:cs typeface="DaunPenh" panose="02000500000000020004" pitchFamily="2" charset="0"/>
                      </a:rPr>
                      <a:t>ArcToolbox</a:t>
                    </a:r>
                    <a:endParaRPr lang="en-US" b="1" dirty="0">
                      <a:effectLst/>
                      <a:ea typeface="Calibri" panose="020F0502020204030204" pitchFamily="34" charset="0"/>
                      <a:cs typeface="DaunPenh" panose="02000500000000020004" pitchFamily="2" charset="0"/>
                    </a:endParaRPr>
                  </a:p>
                </p:txBody>
              </p:sp>
              <p:sp>
                <p:nvSpPr>
                  <p:cNvPr id="17" name="Rounded Rectangle 165">
                    <a:extLst>
                      <a:ext uri="{FF2B5EF4-FFF2-40B4-BE49-F238E27FC236}">
                        <a16:creationId xmlns:a16="http://schemas.microsoft.com/office/drawing/2014/main" id="{15C8344E-13A6-4729-8437-6E06D7D16AE5}"/>
                      </a:ext>
                    </a:extLst>
                  </p:cNvPr>
                  <p:cNvSpPr/>
                  <p:nvPr/>
                </p:nvSpPr>
                <p:spPr>
                  <a:xfrm>
                    <a:off x="2370094" y="1555518"/>
                    <a:ext cx="2227580" cy="532014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algn="ctr">
                      <a:lnSpc>
                        <a:spcPct val="107000"/>
                      </a:lnSpc>
                      <a:spcBef>
                        <a:spcPts val="0"/>
                      </a:spcBef>
                      <a:spcAft>
                        <a:spcPts val="800"/>
                      </a:spcAft>
                    </a:pPr>
                    <a:r>
                      <a:rPr lang="en-US" sz="2000" b="1" dirty="0">
                        <a:effectLst/>
                        <a:ea typeface="Calibri" panose="020F0502020204030204" pitchFamily="34" charset="0"/>
                        <a:cs typeface="DaunPenh" panose="02000500000000020004" pitchFamily="2" charset="0"/>
                      </a:rPr>
                      <a:t>Data Table (Data View)</a:t>
                    </a:r>
                  </a:p>
                </p:txBody>
              </p:sp>
              <p:sp>
                <p:nvSpPr>
                  <p:cNvPr id="18" name="Rounded Rectangle 167">
                    <a:extLst>
                      <a:ext uri="{FF2B5EF4-FFF2-40B4-BE49-F238E27FC236}">
                        <a16:creationId xmlns:a16="http://schemas.microsoft.com/office/drawing/2014/main" id="{F10156B1-4433-4C87-B230-40CF723BFAEE}"/>
                      </a:ext>
                    </a:extLst>
                  </p:cNvPr>
                  <p:cNvSpPr/>
                  <p:nvPr/>
                </p:nvSpPr>
                <p:spPr>
                  <a:xfrm>
                    <a:off x="939338" y="2709709"/>
                    <a:ext cx="1365160" cy="315532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algn="ctr">
                      <a:lnSpc>
                        <a:spcPct val="107000"/>
                      </a:lnSpc>
                      <a:spcBef>
                        <a:spcPts val="0"/>
                      </a:spcBef>
                      <a:spcAft>
                        <a:spcPts val="800"/>
                      </a:spcAft>
                    </a:pPr>
                    <a:r>
                      <a:rPr lang="en-US" b="1" dirty="0">
                        <a:effectLst/>
                        <a:ea typeface="Calibri" panose="020F0502020204030204" pitchFamily="34" charset="0"/>
                        <a:cs typeface="DaunPenh" panose="02000500000000020004" pitchFamily="2" charset="0"/>
                      </a:rPr>
                      <a:t>Layout View </a:t>
                    </a:r>
                  </a:p>
                </p:txBody>
              </p:sp>
              <p:cxnSp>
                <p:nvCxnSpPr>
                  <p:cNvPr id="19" name="Straight Arrow Connector 18">
                    <a:extLst>
                      <a:ext uri="{FF2B5EF4-FFF2-40B4-BE49-F238E27FC236}">
                        <a16:creationId xmlns:a16="http://schemas.microsoft.com/office/drawing/2014/main" id="{677199AA-4730-4F49-AEE5-88EAE7A1189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1090353" y="337358"/>
                    <a:ext cx="0" cy="695325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Arrow Connector 20">
                    <a:extLst>
                      <a:ext uri="{FF2B5EF4-FFF2-40B4-BE49-F238E27FC236}">
                        <a16:creationId xmlns:a16="http://schemas.microsoft.com/office/drawing/2014/main" id="{CF3C58C8-609A-47FF-95A1-10AFACDB5EA4}"/>
                      </a:ext>
                    </a:extLst>
                  </p:cNvPr>
                  <p:cNvCxnSpPr/>
                  <p:nvPr/>
                </p:nvCxnSpPr>
                <p:spPr>
                  <a:xfrm flipH="1" flipV="1">
                    <a:off x="2294130" y="320732"/>
                    <a:ext cx="6350" cy="59182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Straight Arrow Connector 21">
                    <a:extLst>
                      <a:ext uri="{FF2B5EF4-FFF2-40B4-BE49-F238E27FC236}">
                        <a16:creationId xmlns:a16="http://schemas.microsoft.com/office/drawing/2014/main" id="{73075117-518F-41C3-880A-0F414F1406B3}"/>
                      </a:ext>
                    </a:extLst>
                  </p:cNvPr>
                  <p:cNvCxnSpPr>
                    <a:cxnSpLocks/>
                    <a:stCxn id="17" idx="2"/>
                  </p:cNvCxnSpPr>
                  <p:nvPr/>
                </p:nvCxnSpPr>
                <p:spPr>
                  <a:xfrm flipH="1">
                    <a:off x="3380869" y="2087532"/>
                    <a:ext cx="103016" cy="397089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Arrow Connector 22">
                    <a:extLst>
                      <a:ext uri="{FF2B5EF4-FFF2-40B4-BE49-F238E27FC236}">
                        <a16:creationId xmlns:a16="http://schemas.microsoft.com/office/drawing/2014/main" id="{1C43A586-BD5C-4EE4-B616-BAF50105FE0C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979863" y="3025832"/>
                    <a:ext cx="19318" cy="173864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4" name="Rounded Rectangle 158">
                  <a:extLst>
                    <a:ext uri="{FF2B5EF4-FFF2-40B4-BE49-F238E27FC236}">
                      <a16:creationId xmlns:a16="http://schemas.microsoft.com/office/drawing/2014/main" id="{72744FC1-21E1-495C-9075-8B0E70131A90}"/>
                    </a:ext>
                  </a:extLst>
                </p:cNvPr>
                <p:cNvSpPr/>
                <p:nvPr/>
              </p:nvSpPr>
              <p:spPr>
                <a:xfrm>
                  <a:off x="695321" y="3179733"/>
                  <a:ext cx="1540333" cy="424016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algn="ctr">
                    <a:lnSpc>
                      <a:spcPct val="107000"/>
                    </a:lnSpc>
                    <a:spcBef>
                      <a:spcPts val="0"/>
                    </a:spcBef>
                    <a:spcAft>
                      <a:spcPts val="800"/>
                    </a:spcAft>
                  </a:pPr>
                  <a:r>
                    <a:rPr lang="en-US" sz="1100" b="1" dirty="0">
                      <a:effectLst/>
                      <a:ea typeface="Calibri" panose="020F0502020204030204" pitchFamily="34" charset="0"/>
                      <a:cs typeface="DaunPenh" panose="02000500000000020004" pitchFamily="2" charset="0"/>
                    </a:rPr>
                    <a:t>Table of Content</a:t>
                  </a:r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5A338D04-FB0C-4923-9F1A-952C642F44F2}"/>
                  </a:ext>
                </a:extLst>
              </p:cNvPr>
              <p:cNvSpPr/>
              <p:nvPr/>
            </p:nvSpPr>
            <p:spPr>
              <a:xfrm>
                <a:off x="1804705" y="2527652"/>
                <a:ext cx="695961" cy="91138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6B6BA42-0BEE-4DA5-AC40-799C4C7207FC}"/>
                </a:ext>
              </a:extLst>
            </p:cNvPr>
            <p:cNvCxnSpPr/>
            <p:nvPr/>
          </p:nvCxnSpPr>
          <p:spPr>
            <a:xfrm flipH="1" flipV="1">
              <a:off x="2341662" y="2052938"/>
              <a:ext cx="0" cy="158975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0785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7596" y="265053"/>
            <a:ext cx="9702999" cy="2048940"/>
          </a:xfrm>
        </p:spPr>
        <p:txBody>
          <a:bodyPr>
            <a:noAutofit/>
          </a:bodyPr>
          <a:lstStyle/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ca-ES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១</a:t>
            </a:r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.</a:t>
            </a:r>
            <a:r>
              <a:rPr lang="km-KH" sz="2000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៣</a:t>
            </a:r>
            <a:r>
              <a:rPr lang="km-KH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.</a:t>
            </a:r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</a:t>
            </a:r>
            <a:r>
              <a:rPr lang="km-KH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ការណែ</a:t>
            </a:r>
            <a:r>
              <a:rPr lang="ca-ES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នាំ</a:t>
            </a:r>
            <a:r>
              <a:rPr lang="km-KH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អំពីឧបករណ៍បញ្ជាផ្សេងៗនៅក្នុងកម្មវិធី </a:t>
            </a:r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ArcMap</a:t>
            </a: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</a:t>
            </a:r>
            <a:r>
              <a:rPr lang="km-KH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ឧបករណ៍បញ្ជាផ្សេងៗ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</a:t>
            </a:r>
            <a:r>
              <a:rPr lang="km-KH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ត្រូវបានប្រើប្រាស់នៅក្នុងពេលអនុវត្តការងារ ហើយវាមានមុខងារជាច្រើនក្នុងការរៀបចំបង្កើតទិន្នន័យផែនទីថ្មីកែសម្រួល រក្សាទិន្នន័យ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</a:t>
            </a:r>
            <a:r>
              <a:rPr lang="km-KH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ផែនទីទុក ជាដើម។</a:t>
            </a:r>
            <a:endParaRPr lang="en-US" sz="2000" dirty="0">
              <a:effectLst/>
              <a:latin typeface="+mj-lt"/>
              <a:ea typeface="Calibri" panose="020F0502020204030204" pitchFamily="34" charset="0"/>
              <a:cs typeface="Khmer OS Content" panose="02000500000000020004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86D79-D88A-447F-A42E-5258B169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EE96-5382-4763-9D7C-51263DF0CEE5}" type="slidenum">
              <a:rPr lang="en-US" smtClean="0"/>
              <a:t>2</a:t>
            </a:fld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32354" y="1700660"/>
            <a:ext cx="9468241" cy="48922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km-KH" sz="32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​​​​​      </a:t>
            </a:r>
            <a:r>
              <a:rPr lang="en-US" sz="24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Tools </a:t>
            </a:r>
            <a:r>
              <a:rPr lang="ca-ES" sz="24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សំខាន់ៗ ដែលពាក់ព័ន្ធក្នុងការងាររួមមាន៖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ca-ES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	 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- </a:t>
            </a:r>
            <a:r>
              <a:rPr lang="ca-ES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ស្ទេនដាក​ ធួល (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Standard Tool)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 	 - </a:t>
            </a:r>
            <a:r>
              <a:rPr lang="en-US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ដ្រ័រ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</a:t>
            </a:r>
            <a:r>
              <a:rPr lang="en-US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ធួល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(Draw Tool)</a:t>
            </a:r>
          </a:p>
          <a:p>
            <a:pPr marL="914400" lvl="2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 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- </a:t>
            </a:r>
            <a:r>
              <a:rPr lang="en-US" sz="2000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អ៊ីដិត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</a:t>
            </a:r>
            <a:r>
              <a:rPr lang="en-US" sz="2000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ធួល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(Edited Tool)</a:t>
            </a:r>
          </a:p>
          <a:p>
            <a:pPr marL="914400" lvl="2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 - </a:t>
            </a:r>
            <a:r>
              <a:rPr lang="en-US" sz="2000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ស្នេភភីង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</a:t>
            </a:r>
            <a:r>
              <a:rPr lang="en-US" sz="2000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ធួល</a:t>
            </a:r>
            <a:r>
              <a:rPr lang="km-KH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(Snapping Tool)</a:t>
            </a:r>
          </a:p>
          <a:p>
            <a:pPr marL="914400" lvl="2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 - </a:t>
            </a:r>
            <a:r>
              <a:rPr lang="en-US" sz="2000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ជីអូរ៉េសហ្វ</a:t>
            </a:r>
            <a:r>
              <a:rPr lang="km-KH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ឺ</a:t>
            </a:r>
            <a:r>
              <a:rPr lang="en-US" sz="2000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រ៉េនស៊ីង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</a:t>
            </a:r>
            <a:r>
              <a:rPr lang="en-US" sz="2000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ធួល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​ (Georeferencing Tool)</a:t>
            </a:r>
          </a:p>
          <a:p>
            <a:pPr marL="914400" lvl="2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 - </a:t>
            </a:r>
            <a:r>
              <a:rPr lang="ca-E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លេអៅ </a:t>
            </a:r>
            <a:r>
              <a:rPr lang="en-US" sz="2000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ធួល</a:t>
            </a:r>
            <a:r>
              <a:rPr lang="ca-E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(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Layout Tool)</a:t>
            </a:r>
          </a:p>
          <a:p>
            <a:pPr marL="914400" lvl="2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 - </a:t>
            </a:r>
            <a:r>
              <a:rPr lang="en-US" sz="2000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កូហ្គូ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</a:t>
            </a:r>
            <a:r>
              <a:rPr lang="en-US" sz="2000" dirty="0" err="1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ធួល</a:t>
            </a:r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(COGO Tool)</a:t>
            </a:r>
            <a:endParaRPr lang="en-US" sz="1800" dirty="0">
              <a:effectLst/>
              <a:latin typeface="+mj-lt"/>
              <a:ea typeface="Calibri" panose="020F0502020204030204" pitchFamily="34" charset="0"/>
              <a:cs typeface="Khmer OS Content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918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FC40D36-42BF-404E-87C6-3BEECF37ECBD}"/>
              </a:ext>
            </a:extLst>
          </p:cNvPr>
          <p:cNvSpPr txBox="1"/>
          <p:nvPr/>
        </p:nvSpPr>
        <p:spPr>
          <a:xfrm>
            <a:off x="1863015" y="2102893"/>
            <a:ext cx="9998593" cy="4628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+មុខងារនៃឧបករណ៍បញ្ជានីមួយៗ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km-KH" b="1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បូតុង		ឈ្មោះ			មុខងារ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New Map File 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បង្កើតផែនទីថ្មី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Open	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បើកផែនទីថ្មីដែលមានស្រាប់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Save	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រក្សាទុកផែនទី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Print	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បោះពុម្ព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Cut	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កាត់រូបភាពបានកំណត់ ឬជ្រើសរើស			            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endParaRPr lang="km-KH" dirty="0">
              <a:latin typeface="Khmer OS Content" panose="02000500000000020004" pitchFamily="2" charset="0"/>
              <a:cs typeface="Khmer OS Content" panose="02000500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Copy	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ចម្លងគំរូរូបភាពបានកំណត់ឬជ្រើសរើស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	Past	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បង្កើតរូបភាពតាមគំរូបានចម្លង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Delete	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លុបរូបភាពបានកំណត់ ឬជ្រើសរើស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Undo	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ត្រឡប់ក្រោយ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99380F1-BA84-4E02-9654-EC7BABE2DD5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32" t="51796" r="66215" b="45030"/>
          <a:stretch/>
        </p:blipFill>
        <p:spPr bwMode="auto">
          <a:xfrm>
            <a:off x="2495225" y="3465957"/>
            <a:ext cx="294153" cy="2924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17FFDAC-38A0-4F3D-97E0-74A02EE0EAC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5" t="51641" r="64548" b="45030"/>
          <a:stretch/>
        </p:blipFill>
        <p:spPr bwMode="auto">
          <a:xfrm>
            <a:off x="2499512" y="3888528"/>
            <a:ext cx="285577" cy="2924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F4C28F5-22D3-4522-96A9-89EF0620227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52" t="51821" r="62814" b="45030"/>
          <a:stretch/>
        </p:blipFill>
        <p:spPr bwMode="auto">
          <a:xfrm>
            <a:off x="2495225" y="4264976"/>
            <a:ext cx="285577" cy="33130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9A0FBD3-7286-48E8-99C1-A306FDCF3980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85" t="51462" r="60682" b="45030"/>
          <a:stretch/>
        </p:blipFill>
        <p:spPr bwMode="auto">
          <a:xfrm>
            <a:off x="2503882" y="4665893"/>
            <a:ext cx="294153" cy="3108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A19E154-66B7-42C5-8F7F-5A13AAF87CC7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85" t="51731" r="59015" b="45030"/>
          <a:stretch/>
        </p:blipFill>
        <p:spPr bwMode="auto">
          <a:xfrm>
            <a:off x="2509754" y="5050007"/>
            <a:ext cx="282407" cy="3410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A98CC61E-12C2-4C5C-9487-87CAF21129A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2" t="51821" r="57214" b="45030"/>
          <a:stretch/>
        </p:blipFill>
        <p:spPr bwMode="auto">
          <a:xfrm>
            <a:off x="2521890" y="5512960"/>
            <a:ext cx="276145" cy="2787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96BF475-1E01-4DDE-852E-5A016CB233E0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2" t="51821" r="55548" b="45030"/>
          <a:stretch/>
        </p:blipFill>
        <p:spPr bwMode="auto">
          <a:xfrm>
            <a:off x="2512885" y="5896033"/>
            <a:ext cx="276144" cy="2787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65F0F73-A7EB-4B03-BC1C-78D36B13E99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53" t="51731" r="53213" b="45030"/>
          <a:stretch/>
        </p:blipFill>
        <p:spPr bwMode="auto">
          <a:xfrm>
            <a:off x="2521891" y="6305250"/>
            <a:ext cx="276144" cy="2787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97D6C14-F335-4051-993A-E038FCD14559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" t="37931" r="95545"/>
          <a:stretch/>
        </p:blipFill>
        <p:spPr bwMode="auto">
          <a:xfrm>
            <a:off x="2495222" y="3063487"/>
            <a:ext cx="285577" cy="29811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61B00C2A-548E-44CC-A614-CA365DA1C607}"/>
              </a:ext>
            </a:extLst>
          </p:cNvPr>
          <p:cNvSpPr txBox="1"/>
          <p:nvPr/>
        </p:nvSpPr>
        <p:spPr>
          <a:xfrm>
            <a:off x="905068" y="198686"/>
            <a:ext cx="6251510" cy="473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100"/>
              <a:buFont typeface="Wingdings" panose="05000000000000000000" pitchFamily="2" charset="2"/>
              <a:buChar char=""/>
            </a:pPr>
            <a:r>
              <a:rPr lang="km-KH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Khmer OS System" panose="02000500000000020004" pitchFamily="2" charset="0"/>
              </a:rPr>
              <a:t>អំពី </a:t>
            </a:r>
            <a:r>
              <a:rPr lang="en-US" sz="1800" b="1" dirty="0">
                <a:effectLst/>
                <a:latin typeface="Khmer OS System" panose="02000500000000020004" pitchFamily="2" charset="0"/>
                <a:ea typeface="Calibri" panose="020F0502020204030204" pitchFamily="34" charset="0"/>
                <a:cs typeface="DaunPenh" panose="01010101010101010101" pitchFamily="2" charset="0"/>
              </a:rPr>
              <a:t>Standard Tool: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DaunPenh" panose="01010101010101010101" pitchFamily="2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37538D5-1845-49FC-9D6F-7809E30390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781" y="1388706"/>
            <a:ext cx="8444204" cy="71418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22026C-10BC-4FB9-AF1C-3F332B81E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EE96-5382-4763-9D7C-51263DF0CEE5}" type="slidenum">
              <a:rPr lang="en-US" smtClean="0"/>
              <a:t>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0DC841-2593-9A0F-3701-805AB940564E}"/>
              </a:ext>
            </a:extLst>
          </p:cNvPr>
          <p:cNvSpPr txBox="1"/>
          <p:nvPr/>
        </p:nvSpPr>
        <p:spPr>
          <a:xfrm>
            <a:off x="937726" y="725885"/>
            <a:ext cx="9717833" cy="1064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ca-ES" dirty="0"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          </a:t>
            </a:r>
            <a:r>
              <a:rPr lang="km-KH" sz="1800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រូបភាពខាងក្រោមបង្ហាញពីឧបករណ៍សម្រាប់</a:t>
            </a:r>
            <a:r>
              <a:rPr lang="ca-ES" sz="1800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ការបើកផែន</a:t>
            </a:r>
            <a:r>
              <a:rPr lang="km-KH" sz="1800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ទី</a:t>
            </a:r>
            <a:r>
              <a:rPr lang="ca-ES" sz="1800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​ ការបើកផែន</a:t>
            </a:r>
            <a:r>
              <a:rPr lang="km-KH" sz="1800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ទី</a:t>
            </a:r>
            <a:r>
              <a:rPr lang="ca-ES" sz="1800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តាមការបំលែង​ ការកំណត់ផែនទីទៅតាមដ្ឋាន និងការរក្សាទុក </a:t>
            </a:r>
            <a:r>
              <a:rPr lang="km-KH" sz="1800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ផែនទី</a:t>
            </a:r>
            <a:r>
              <a:rPr lang="ca-ES" sz="1800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ជាដើម</a:t>
            </a:r>
            <a:r>
              <a:rPr lang="km-KH" sz="1800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។</a:t>
            </a:r>
            <a:endParaRPr lang="en-US" sz="1800" dirty="0">
              <a:effectLst/>
              <a:latin typeface="Khmer OS Content" panose="02000500000000020004" pitchFamily="2" charset="0"/>
              <a:ea typeface="Calibri" panose="020F0502020204030204" pitchFamily="34" charset="0"/>
              <a:cs typeface="Khmer OS Content" panose="02000500000000020004" pitchFamily="2" charset="0"/>
            </a:endParaRPr>
          </a:p>
          <a:p>
            <a:endParaRPr lang="en-US" dirty="0">
              <a:latin typeface="Khmer OS Content" panose="02000500000000020004" pitchFamily="2" charset="0"/>
              <a:cs typeface="Khmer OS Content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812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FC40D36-42BF-404E-87C6-3BEECF37ECBD}"/>
              </a:ext>
            </a:extLst>
          </p:cNvPr>
          <p:cNvSpPr txBox="1"/>
          <p:nvPr/>
        </p:nvSpPr>
        <p:spPr>
          <a:xfrm>
            <a:off x="1548905" y="2599962"/>
            <a:ext cx="103084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+មុខងារនៃឧបករណ៍បញ្ជានីមួយៗ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បូតុង		ឈ្មោះ					មុខងារ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Select Elements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កំណត់ ជ្រើសរើស ផ្លាស់ទី ពង្រីកទំហំ ផ្លាស់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 	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Rotate	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បង្វិលរូបភាព ឬអក្សរ</a:t>
            </a:r>
          </a:p>
          <a:p>
            <a:pPr lvl="1"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Zoom to select elements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បង្ហាញរូបភាពដែលបានកំណត់</a:t>
            </a:r>
          </a:p>
          <a:p>
            <a:pPr lvl="1"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New Rectangle            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បង្កើត និងគូររាងពហុកោណ រង្វង់ មូល បន្ទាត់</a:t>
            </a:r>
          </a:p>
          <a:p>
            <a:pPr lvl="1"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New Text 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សរសេរអក្សរក្នុងប្រអប់ រង្វង់ ចតុកោណ</a:t>
            </a:r>
          </a:p>
          <a:p>
            <a:pPr lvl="1"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Edit Vertices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កែសម្រួលបន្ទាត់ ខ្សែកោង និងពហុកោណ			</a:t>
            </a:r>
          </a:p>
          <a:p>
            <a:pPr lvl="1"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	Fonts Color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ប្តូរពណ៌អក្សរ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1B00C2A-548E-44CC-A614-CA365DA1C607}"/>
              </a:ext>
            </a:extLst>
          </p:cNvPr>
          <p:cNvSpPr txBox="1"/>
          <p:nvPr/>
        </p:nvSpPr>
        <p:spPr>
          <a:xfrm>
            <a:off x="1203645" y="226748"/>
            <a:ext cx="9334981" cy="1186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100"/>
              <a:buFont typeface="Wingdings" panose="05000000000000000000" pitchFamily="2" charset="2"/>
              <a:buChar char=""/>
            </a:pPr>
            <a:r>
              <a:rPr lang="km-KH" sz="1800" b="1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អំពី </a:t>
            </a:r>
            <a:r>
              <a:rPr lang="en-US" sz="1800" b="1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Draw Tool:</a:t>
            </a:r>
            <a:endParaRPr lang="en-US" sz="1800" dirty="0">
              <a:effectLst/>
              <a:latin typeface="Khmer OS Content" panose="02000500000000020004" pitchFamily="2" charset="0"/>
              <a:ea typeface="Calibri" panose="020F0502020204030204" pitchFamily="34" charset="0"/>
              <a:cs typeface="Khmer OS Content" panose="02000500000000020004" pitchFamily="2" charset="0"/>
            </a:endParaRPr>
          </a:p>
          <a:p>
            <a:pPr marL="0" marR="0" algn="just">
              <a:spcBef>
                <a:spcPts val="0"/>
              </a:spcBef>
              <a:spcAft>
                <a:spcPts val="800"/>
              </a:spcAft>
            </a:pPr>
            <a:r>
              <a:rPr lang="km-KH" sz="1800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	រូបភាពខាងក្រោមបង្ហាញពីឧបករណ៍សម្រាប់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គូរ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វាមានមុខងារគូរបន្ថែម 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ឬក៍កែ</a:t>
            </a:r>
            <a:endParaRPr lang="en-US" dirty="0">
              <a:latin typeface="Khmer OS Content" panose="02000500000000020004" pitchFamily="2" charset="0"/>
              <a:cs typeface="Khmer OS Content" panose="02000500000000020004" pitchFamily="2" charset="0"/>
            </a:endParaRPr>
          </a:p>
          <a:p>
            <a:pPr marL="0" marR="0" algn="just">
              <a:spcBef>
                <a:spcPts val="0"/>
              </a:spcBef>
              <a:spcAft>
                <a:spcPts val="800"/>
              </a:spcAft>
            </a:pPr>
            <a:r>
              <a:rPr lang="km-KH" sz="1800" dirty="0">
                <a:effectLst/>
                <a:latin typeface="Khmer OS Content" panose="02000500000000020004" pitchFamily="2" charset="0"/>
                <a:ea typeface="Calibri" panose="020F0502020204030204" pitchFamily="34" charset="0"/>
                <a:cs typeface="Khmer OS Content" panose="02000500000000020004" pitchFamily="2" charset="0"/>
              </a:rPr>
              <a:t>សម្រួលទិន្នន័យដែលមានស្រាប់នៃរូបភាពផែនទី។</a:t>
            </a:r>
            <a:endParaRPr lang="en-US" sz="1800" dirty="0">
              <a:effectLst/>
              <a:latin typeface="Khmer OS Content" panose="02000500000000020004" pitchFamily="2" charset="0"/>
              <a:ea typeface="Calibri" panose="020F0502020204030204" pitchFamily="34" charset="0"/>
              <a:cs typeface="Khmer OS Content" panose="02000500000000020004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FE10904-E3D6-44DC-9CD3-92162A595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399" y="1512314"/>
            <a:ext cx="10191429" cy="950919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C672E9E-DC25-40B2-9A26-590DBBD1D6FD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1" t="40668" r="82881" b="55606"/>
          <a:stretch/>
        </p:blipFill>
        <p:spPr bwMode="auto">
          <a:xfrm>
            <a:off x="2179978" y="3533206"/>
            <a:ext cx="266128" cy="2841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1738C332-CBDE-434F-B48C-927BF822BB32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1" t="40970" r="81075" b="55606"/>
          <a:stretch/>
        </p:blipFill>
        <p:spPr bwMode="auto">
          <a:xfrm>
            <a:off x="2186963" y="3954082"/>
            <a:ext cx="257858" cy="2612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9E63EDDE-FF2C-4C00-A817-58CF0F3F8FB4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67" t="41444" r="72136" b="54841"/>
          <a:stretch/>
        </p:blipFill>
        <p:spPr bwMode="auto">
          <a:xfrm>
            <a:off x="2179978" y="4329314"/>
            <a:ext cx="274397" cy="3142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E38DC04-1C4F-4C0D-A540-6FBDD816A9FA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01" t="41286" r="69702" b="54841"/>
          <a:stretch/>
        </p:blipFill>
        <p:spPr bwMode="auto">
          <a:xfrm>
            <a:off x="2200298" y="4742893"/>
            <a:ext cx="250340" cy="2991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DA04BE0-BF44-4A56-9B00-57B9DFE02B67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70" t="41523" r="67013" b="54841"/>
          <a:stretch/>
        </p:blipFill>
        <p:spPr bwMode="auto">
          <a:xfrm>
            <a:off x="2179978" y="5189792"/>
            <a:ext cx="290184" cy="2884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384DE550-5FE1-48DA-AC63-50BE26F56A30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31" t="40969" r="64900" b="54841"/>
          <a:stretch/>
        </p:blipFill>
        <p:spPr bwMode="auto">
          <a:xfrm>
            <a:off x="2204035" y="5569679"/>
            <a:ext cx="250340" cy="3406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5162334A-1833-4706-822D-F63EF17FBFD5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19" t="41840" r="39351" b="55310"/>
          <a:stretch/>
        </p:blipFill>
        <p:spPr bwMode="auto">
          <a:xfrm>
            <a:off x="2186963" y="6000357"/>
            <a:ext cx="290184" cy="2884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670A87-2C5E-4BDD-86F8-19C348291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EE96-5382-4763-9D7C-51263DF0CE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58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61B00C2A-548E-44CC-A614-CA365DA1C607}"/>
              </a:ext>
            </a:extLst>
          </p:cNvPr>
          <p:cNvSpPr txBox="1"/>
          <p:nvPr/>
        </p:nvSpPr>
        <p:spPr>
          <a:xfrm>
            <a:off x="1033216" y="437152"/>
            <a:ext cx="9334981" cy="42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100"/>
              <a:buFont typeface="Wingdings" panose="05000000000000000000" pitchFamily="2" charset="2"/>
              <a:buChar char=""/>
            </a:pPr>
            <a:r>
              <a:rPr lang="km-KH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អំពី </a:t>
            </a:r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Effects Tool (</a:t>
            </a:r>
            <a:r>
              <a:rPr lang="km-KH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ឧបករណ៍ កែ ឬបន្ថែមពន្លឺលើរូបភាព</a:t>
            </a:r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)</a:t>
            </a:r>
            <a:endParaRPr lang="en-US" sz="2000" dirty="0">
              <a:effectLst/>
              <a:latin typeface="+mj-lt"/>
              <a:ea typeface="Calibri" panose="020F0502020204030204" pitchFamily="34" charset="0"/>
              <a:cs typeface="Khmer OS Content" panose="02000500000000020004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670A87-2C5E-4BDD-86F8-19C348291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EE96-5382-4763-9D7C-51263DF0CEE5}" type="slidenum">
              <a:rPr lang="en-US" smtClean="0"/>
              <a:t>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1ACAD1-251E-9663-F092-DDE7101BD1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2" t="35974" r="58941" b="58595"/>
          <a:stretch/>
        </p:blipFill>
        <p:spPr bwMode="auto">
          <a:xfrm>
            <a:off x="1455575" y="1149798"/>
            <a:ext cx="7852482" cy="8387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B40E917-4A05-7E45-154B-159B7DF8BCCC}"/>
              </a:ext>
            </a:extLst>
          </p:cNvPr>
          <p:cNvSpPr txBox="1"/>
          <p:nvPr/>
        </p:nvSpPr>
        <p:spPr>
          <a:xfrm>
            <a:off x="1555730" y="2193057"/>
            <a:ext cx="10720874" cy="3901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ca-ES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</a:t>
            </a: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បូតុង		ឈ្មោះ	</a:t>
            </a:r>
            <a:r>
              <a:rPr lang="en-US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	</a:t>
            </a: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មុខងារ</a:t>
            </a:r>
          </a:p>
          <a:p>
            <a:pPr>
              <a:lnSpc>
                <a:spcPct val="200000"/>
              </a:lnSpc>
            </a:pP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		</a:t>
            </a:r>
            <a:r>
              <a:rPr lang="en-US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Adjust Contrast			</a:t>
            </a: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កែសម្រួលទិន្នន័យឲ្យច្បាស់</a:t>
            </a:r>
          </a:p>
          <a:p>
            <a:pPr>
              <a:lnSpc>
                <a:spcPct val="200000"/>
              </a:lnSpc>
            </a:pP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		</a:t>
            </a:r>
            <a:r>
              <a:rPr lang="en-US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Adjust Brightness			</a:t>
            </a: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កែសម្រួល និងកំណត់ពន្លឺទិន្នន័យ</a:t>
            </a:r>
            <a:r>
              <a:rPr lang="ca-ES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                          </a:t>
            </a:r>
            <a:endParaRPr lang="km-KH" b="1" dirty="0">
              <a:latin typeface="+mj-lt"/>
              <a:ea typeface="Calibri" panose="020F0502020204030204" pitchFamily="34" charset="0"/>
              <a:cs typeface="Khmer OS Content" panose="02000500000000020004" pitchFamily="2" charset="0"/>
            </a:endParaRPr>
          </a:p>
          <a:p>
            <a:pPr>
              <a:lnSpc>
                <a:spcPct val="200000"/>
              </a:lnSpc>
            </a:pP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		</a:t>
            </a:r>
            <a:r>
              <a:rPr lang="en-US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Adjust Transparency		</a:t>
            </a: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ភាពច្បាស់</a:t>
            </a:r>
          </a:p>
          <a:p>
            <a:pPr>
              <a:lnSpc>
                <a:spcPct val="200000"/>
              </a:lnSpc>
            </a:pP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		</a:t>
            </a:r>
            <a:r>
              <a:rPr lang="en-US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Swipe				</a:t>
            </a: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បង្ហាញទិន្នន័យទៅតាមស្រទាប់</a:t>
            </a:r>
          </a:p>
          <a:p>
            <a:pPr>
              <a:lnSpc>
                <a:spcPct val="200000"/>
              </a:lnSpc>
            </a:pP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		</a:t>
            </a:r>
            <a:r>
              <a:rPr lang="en-US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Flicker		   		</a:t>
            </a: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បង្ហាញទិន្នន័យទៅតាមស្រទាប់</a:t>
            </a:r>
          </a:p>
          <a:p>
            <a:pPr>
              <a:lnSpc>
                <a:spcPct val="200000"/>
              </a:lnSpc>
            </a:pP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				</a:t>
            </a:r>
            <a:r>
              <a:rPr lang="ca-ES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	</a:t>
            </a:r>
            <a:r>
              <a:rPr lang="km-KH" b="1" dirty="0"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	ដោយស្វ័យប្រវត្តិ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B72FEF9-0607-82B7-70C4-A487D298B4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57" t="38122" r="73206" b="58706"/>
          <a:stretch/>
        </p:blipFill>
        <p:spPr bwMode="auto">
          <a:xfrm>
            <a:off x="2084501" y="2946620"/>
            <a:ext cx="457570" cy="34629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D46481-9E98-B975-6EB5-C801BCEB2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0" t="38123" r="71509" b="58604"/>
          <a:stretch/>
        </p:blipFill>
        <p:spPr bwMode="auto">
          <a:xfrm>
            <a:off x="2047536" y="3481444"/>
            <a:ext cx="424293" cy="35669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4388A26-ABC4-9137-8E3B-2C702A035D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75" t="38020" r="69772" b="58911"/>
          <a:stretch/>
        </p:blipFill>
        <p:spPr bwMode="auto">
          <a:xfrm>
            <a:off x="2047536" y="4040213"/>
            <a:ext cx="435731" cy="3348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BDA17FA-448B-8510-7C14-EA4CC30A10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46" t="38225" r="65831" b="58094"/>
          <a:stretch/>
        </p:blipFill>
        <p:spPr bwMode="auto">
          <a:xfrm>
            <a:off x="2039783" y="4562670"/>
            <a:ext cx="480449" cy="4014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85C473C-3670-C25F-1368-D6ECEE361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50" t="37917" r="63797" b="58604"/>
          <a:stretch/>
        </p:blipFill>
        <p:spPr bwMode="auto">
          <a:xfrm>
            <a:off x="2084501" y="5122367"/>
            <a:ext cx="435731" cy="3795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09785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FC40D36-42BF-404E-87C6-3BEECF37ECBD}"/>
              </a:ext>
            </a:extLst>
          </p:cNvPr>
          <p:cNvSpPr txBox="1"/>
          <p:nvPr/>
        </p:nvSpPr>
        <p:spPr>
          <a:xfrm>
            <a:off x="1662736" y="2026424"/>
            <a:ext cx="975812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+មុខងារនៃឧបករណ៍បញ្ជានីមួយៗ</a:t>
            </a:r>
            <a:endParaRPr lang="en-US" dirty="0">
              <a:latin typeface="Khmer OS Content" panose="02000500000000020004" pitchFamily="2" charset="0"/>
              <a:cs typeface="Khmer OS Content" panose="02000500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បូតុង		ឈ្មោះ					មុខងារ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Zoom In	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ពង្រីកគំនូសព្រាង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Zoom Out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បង្រួមគំនូសព្រាង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Pan	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រំកិលគំនូសព្រាង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Zoom Whole Page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ពង្រីកគំនូសព្រាងឲ្យពេញទំព័រ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Zoom to 100%	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ពងី្រកគំនូសព្រាងកើនឡើងដល់ ១០០%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Fixed Zoom In 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ពង្រីកគំនូសព្រាងដោយកើនលេខឡើងតាមលំដាប់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Fixed Zoom Out   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មង្រួមផែនទី ឬថយលេខចុះតាមលំដាប់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Go back to extent		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ត្រឡប់ក្រោយទៅទំហំដើម		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Go forward to extent  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ទៅមុខដូចទំហំមុន</a:t>
            </a:r>
          </a:p>
          <a:p>
            <a:pPr>
              <a:lnSpc>
                <a:spcPct val="150000"/>
              </a:lnSpc>
            </a:pPr>
            <a:endParaRPr lang="km-KH" dirty="0">
              <a:latin typeface="Khmer OS Content" panose="02000500000000020004" pitchFamily="2" charset="0"/>
              <a:cs typeface="Khmer OS Content" panose="02000500000000020004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1B00C2A-548E-44CC-A614-CA365DA1C607}"/>
              </a:ext>
            </a:extLst>
          </p:cNvPr>
          <p:cNvSpPr txBox="1"/>
          <p:nvPr/>
        </p:nvSpPr>
        <p:spPr>
          <a:xfrm>
            <a:off x="1378263" y="149085"/>
            <a:ext cx="9334981" cy="1186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100"/>
              <a:buFont typeface="Wingdings" panose="05000000000000000000" pitchFamily="2" charset="2"/>
              <a:buChar char=""/>
            </a:pPr>
            <a:r>
              <a:rPr lang="km-KH" sz="18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អំពី 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Layout Tool 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(</a:t>
            </a:r>
            <a:r>
              <a:rPr lang="km-KH" sz="18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ឧបករណ៍បញ្ជាលើផ្ទាំងផែនទី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)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km-KH" sz="18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    រូបភាពខាងក្រោមបង្ហាញពីឧបករណ៍សម្រាប់</a:t>
            </a:r>
            <a:r>
              <a:rPr lang="ca-ES" dirty="0">
                <a:latin typeface="+mj-lt"/>
                <a:cs typeface="Khmer OS Content" panose="02000500000000020004" pitchFamily="2" charset="0"/>
              </a:rPr>
              <a:t>ពង្រីក ពង្រួម រំកិលផែនទី ដោយរក្សា 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ca-ES" dirty="0">
                <a:latin typeface="+mj-lt"/>
                <a:cs typeface="Khmer OS Content" panose="02000500000000020004" pitchFamily="2" charset="0"/>
              </a:rPr>
              <a:t>ទំហំផែនទី និងស៊ុមឱ្យនៅដូចដើម </a:t>
            </a:r>
            <a:r>
              <a:rPr lang="km-KH" sz="18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។</a:t>
            </a:r>
            <a:endParaRPr lang="en-US" sz="1800" dirty="0">
              <a:effectLst/>
              <a:latin typeface="+mj-lt"/>
              <a:ea typeface="Calibri" panose="020F0502020204030204" pitchFamily="34" charset="0"/>
              <a:cs typeface="Khmer OS Content" panose="02000500000000020004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2CBF096-A869-4E8E-91C9-BA32C4864319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87" t="48937" r="41689" b="47567"/>
          <a:stretch/>
        </p:blipFill>
        <p:spPr bwMode="auto">
          <a:xfrm>
            <a:off x="1832445" y="2922168"/>
            <a:ext cx="309564" cy="3579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88C85D3-E1B5-44F6-82C2-A804FC7774C2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03" t="48962" r="39688" b="47570"/>
          <a:stretch/>
        </p:blipFill>
        <p:spPr bwMode="auto">
          <a:xfrm>
            <a:off x="1828506" y="3331546"/>
            <a:ext cx="333704" cy="346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B14AD85-1A18-47A7-9164-E672F87164C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29" t="49511" r="38060" b="47570"/>
          <a:stretch/>
        </p:blipFill>
        <p:spPr bwMode="auto">
          <a:xfrm>
            <a:off x="1823316" y="3741297"/>
            <a:ext cx="328024" cy="3366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04BE567-D53E-4591-9953-DA902FD5FB70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947" t="49040" r="36340" b="47570"/>
          <a:stretch/>
        </p:blipFill>
        <p:spPr bwMode="auto">
          <a:xfrm>
            <a:off x="1838125" y="4125537"/>
            <a:ext cx="328024" cy="3902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87D0549-A3F3-4877-896E-020B98E586FE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00" t="49040" r="34666" b="47570"/>
          <a:stretch/>
        </p:blipFill>
        <p:spPr bwMode="auto">
          <a:xfrm>
            <a:off x="1853745" y="4548268"/>
            <a:ext cx="312404" cy="3902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76463E8-4F1D-4611-8F87-484AF3B5922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40" t="48758" r="32448" b="47570"/>
          <a:stretch/>
        </p:blipFill>
        <p:spPr bwMode="auto">
          <a:xfrm>
            <a:off x="1853745" y="4959868"/>
            <a:ext cx="328024" cy="4236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E7F4447-7347-42E2-AF92-CC2F6D567A24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12" t="48852" r="30737" b="47570"/>
          <a:stretch/>
        </p:blipFill>
        <p:spPr bwMode="auto">
          <a:xfrm>
            <a:off x="1856236" y="5422916"/>
            <a:ext cx="322636" cy="2910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D888FF4-103C-44CE-B5C4-4B08BF767EA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01" t="49417" r="28628" b="47570"/>
          <a:stretch/>
        </p:blipFill>
        <p:spPr bwMode="auto">
          <a:xfrm>
            <a:off x="1855601" y="5825065"/>
            <a:ext cx="306609" cy="2910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ACA0534-E79B-467B-BE83-CEE334666FF2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93" t="49134" r="26955" b="47570"/>
          <a:stretch/>
        </p:blipFill>
        <p:spPr bwMode="auto">
          <a:xfrm>
            <a:off x="1856236" y="6253796"/>
            <a:ext cx="322636" cy="2910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38218D-7252-4FC6-A8F7-70B0C14C09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736" y="1383243"/>
            <a:ext cx="9002154" cy="68206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1BB2E-C80F-4BCF-BA33-5D505458E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EE96-5382-4763-9D7C-51263DF0CEE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44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FC40D36-42BF-404E-87C6-3BEECF37ECBD}"/>
              </a:ext>
            </a:extLst>
          </p:cNvPr>
          <p:cNvSpPr txBox="1"/>
          <p:nvPr/>
        </p:nvSpPr>
        <p:spPr>
          <a:xfrm>
            <a:off x="1287624" y="1998637"/>
            <a:ext cx="1072087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+មុខងារនៃឧបករណ៍បញ្ជានីមួយៗ</a:t>
            </a:r>
            <a:endParaRPr lang="en-US" dirty="0">
              <a:latin typeface="Khmer OS Content" panose="02000500000000020004" pitchFamily="2" charset="0"/>
              <a:cs typeface="Khmer OS Content" panose="02000500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បូតុង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ឈ្មោះ	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      មុខងារ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Zoom In		       ​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      </a:t>
            </a:r>
            <a:r>
              <a:rPr lang="km-KH" sz="1600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ពង្រីកផែនទី ដោយចុចលើ ឬទាញជាចតុកោណទៅតាមទំហំដែលចង់បាន</a:t>
            </a:r>
            <a:endParaRPr lang="km-KH" dirty="0">
              <a:latin typeface="Khmer OS Content" panose="02000500000000020004" pitchFamily="2" charset="0"/>
              <a:cs typeface="Khmer OS Content" panose="02000500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Zoom Out	            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បង្រួមផែនទី ដោយចុចលើ ឬទាញជាចតុកោណ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Pan		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សម្រាប់រំកិលផែនទី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 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Full Extent	        	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សម្រាប់ពង្រីកមើលរូបរាងផែនទីទាំងមូល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​ 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Fixed Zoom In	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សម្រាប់ពង្រីកផែនទី ឬកើនលេខឡើងតាមលំដាប់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Fixed Zoom Out	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សម្រាប់មង្រួមផែនទី ឬថយលេខចុះតាមលំដាប់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​ 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Select Features 	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ជ្រើសរើសឬកំណត់លើផែនទីដើម្បីបញ្ជា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Clear Selected Features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ឈប់ជ្រើសរើស ឬកំណត់លើផែនទី</a:t>
            </a:r>
          </a:p>
          <a:p>
            <a:pPr>
              <a:lnSpc>
                <a:spcPct val="150000"/>
              </a:lnSpc>
            </a:pP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 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</a:t>
            </a:r>
            <a:r>
              <a:rPr lang="ca-ES" dirty="0">
                <a:latin typeface="Khmer OS Content" panose="02000500000000020004" pitchFamily="2" charset="0"/>
                <a:cs typeface="Khmer OS Content" panose="02000500000000020004" pitchFamily="2" charset="0"/>
              </a:rPr>
              <a:t> </a:t>
            </a:r>
            <a:r>
              <a:rPr lang="en-US" dirty="0">
                <a:latin typeface="Khmer OS Content" panose="02000500000000020004" pitchFamily="2" charset="0"/>
                <a:cs typeface="Khmer OS Content" panose="02000500000000020004" pitchFamily="2" charset="0"/>
              </a:rPr>
              <a:t>Identify		       </a:t>
            </a:r>
            <a:r>
              <a:rPr lang="km-KH" dirty="0">
                <a:latin typeface="Khmer OS Content" panose="02000500000000020004" pitchFamily="2" charset="0"/>
                <a:cs typeface="Khmer OS Content" panose="02000500000000020004" pitchFamily="2" charset="0"/>
              </a:rPr>
              <a:t>		បង្ហាញព័ត៌មានរបស់ផែនទី ឬស្រទាប់ផែនទីដែលកំពុងប្រើប្រាស់</a:t>
            </a:r>
          </a:p>
          <a:p>
            <a:pPr>
              <a:lnSpc>
                <a:spcPct val="150000"/>
              </a:lnSpc>
            </a:pPr>
            <a:endParaRPr lang="km-KH" dirty="0">
              <a:latin typeface="Khmer OS Content" panose="02000500000000020004" pitchFamily="2" charset="0"/>
              <a:cs typeface="Khmer OS Content" panose="02000500000000020004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1B00C2A-548E-44CC-A614-CA365DA1C607}"/>
              </a:ext>
            </a:extLst>
          </p:cNvPr>
          <p:cNvSpPr txBox="1"/>
          <p:nvPr/>
        </p:nvSpPr>
        <p:spPr>
          <a:xfrm>
            <a:off x="949054" y="347052"/>
            <a:ext cx="10574252" cy="1084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100"/>
              <a:buFont typeface="Wingdings" panose="05000000000000000000" pitchFamily="2" charset="2"/>
              <a:buChar char=""/>
            </a:pPr>
            <a:r>
              <a:rPr lang="km-KH" sz="18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អំពី 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</a:t>
            </a:r>
            <a:r>
              <a:rPr lang="en-US" b="1" dirty="0">
                <a:latin typeface="+mj-lt"/>
                <a:cs typeface="Khmer OS Content" panose="02000500000000020004" pitchFamily="2" charset="0"/>
              </a:rPr>
              <a:t>Tool</a:t>
            </a:r>
            <a:r>
              <a:rPr lang="en-US" b="1" dirty="0">
                <a:solidFill>
                  <a:srgbClr val="FFFF00"/>
                </a:solidFill>
                <a:latin typeface="+mj-lt"/>
                <a:cs typeface="Khmer OS Content" panose="02000500000000020004" pitchFamily="2" charset="0"/>
              </a:rPr>
              <a:t> 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 (</a:t>
            </a:r>
            <a:r>
              <a:rPr lang="km-KH" sz="18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ឧបករណ៍បញ្ជាលើផ្ទាំងផែនទី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)</a:t>
            </a:r>
            <a:endParaRPr lang="en-US" sz="1800" dirty="0">
              <a:effectLst/>
              <a:latin typeface="+mj-lt"/>
              <a:ea typeface="Calibri" panose="020F0502020204030204" pitchFamily="34" charset="0"/>
              <a:cs typeface="Khmer OS Content" panose="02000500000000020004" pitchFamily="2" charset="0"/>
            </a:endParaRP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0" algn="l"/>
              </a:tabLst>
            </a:pPr>
            <a:r>
              <a:rPr lang="km-KH" sz="1800" dirty="0">
                <a:effectLst/>
                <a:latin typeface="+mj-lt"/>
                <a:ea typeface="Calibri" panose="020F0502020204030204" pitchFamily="34" charset="0"/>
                <a:cs typeface="Khmer OS Content" panose="02000500000000020004" pitchFamily="2" charset="0"/>
              </a:rPr>
              <a:t>	វាប្រើបានចំពោះស្រទាប់ទិន្នន័យដែលកំពុងបើកតែប៉ុណ្ណោះ ហើយវាមានឧបករណ៍ដូចជា ពង្រីក និងបង្រួមរូបភាពជាដើម។</a:t>
            </a:r>
            <a:endParaRPr lang="en-US" sz="1800" dirty="0">
              <a:effectLst/>
              <a:latin typeface="+mj-lt"/>
              <a:ea typeface="Calibri" panose="020F0502020204030204" pitchFamily="34" charset="0"/>
              <a:cs typeface="Khmer OS Content" panose="02000500000000020004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F4F8E4-C830-40D8-8A5F-03B4EFDDB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934" y="1359780"/>
            <a:ext cx="8574833" cy="64818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98C5165-CE50-43D7-AB1B-48C73F0AB680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6" t="40007" r="77815" b="56563"/>
          <a:stretch/>
        </p:blipFill>
        <p:spPr bwMode="auto">
          <a:xfrm>
            <a:off x="1544121" y="2938153"/>
            <a:ext cx="276038" cy="28309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4EBF3F2-CDD7-4752-AB12-0123E1011438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5" t="40107" r="76069" b="56563"/>
          <a:stretch/>
        </p:blipFill>
        <p:spPr bwMode="auto">
          <a:xfrm>
            <a:off x="1540884" y="3336824"/>
            <a:ext cx="267719" cy="27456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BC5B810-C784-4DCA-A50C-B445A804F894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3" t="40006" r="74166" b="56563"/>
          <a:stretch/>
        </p:blipFill>
        <p:spPr bwMode="auto">
          <a:xfrm>
            <a:off x="1526705" y="3752941"/>
            <a:ext cx="291920" cy="28309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13F8C43-0266-45F8-AE76-7D88A27A9546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8" t="40108" r="70311" b="56563"/>
          <a:stretch/>
        </p:blipFill>
        <p:spPr bwMode="auto">
          <a:xfrm>
            <a:off x="1526014" y="4610654"/>
            <a:ext cx="291920" cy="27456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1600ACD-7E9B-4CAE-99CB-E36CF63EC4AC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89" t="40209" r="68563" b="56563"/>
          <a:stretch/>
        </p:blipFill>
        <p:spPr bwMode="auto">
          <a:xfrm>
            <a:off x="1541896" y="5023904"/>
            <a:ext cx="276038" cy="2660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59A28FB-72C1-47EF-8681-26380E3CE9CB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85" t="40310" r="72624" b="56563"/>
          <a:stretch/>
        </p:blipFill>
        <p:spPr bwMode="auto">
          <a:xfrm>
            <a:off x="1526014" y="4169149"/>
            <a:ext cx="291920" cy="2660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04E1502-17DC-494B-8452-5F9D4178AAE3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4" t="39906" r="59721" b="56563"/>
          <a:stretch/>
        </p:blipFill>
        <p:spPr bwMode="auto">
          <a:xfrm>
            <a:off x="1526419" y="5812359"/>
            <a:ext cx="276038" cy="2358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8F9DA05-56F8-493E-A38F-D18177B776F7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50" t="40209" r="61931" b="56563"/>
          <a:stretch/>
        </p:blipFill>
        <p:spPr bwMode="auto">
          <a:xfrm>
            <a:off x="1543037" y="5406164"/>
            <a:ext cx="265566" cy="2660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DB3E6C8-385A-4AB4-9366-9DC9B31DA76E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41" t="40209" r="55454" b="56563"/>
          <a:stretch/>
        </p:blipFill>
        <p:spPr bwMode="auto">
          <a:xfrm>
            <a:off x="1543430" y="6202528"/>
            <a:ext cx="274504" cy="2963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DF095-D931-4BDC-B5DD-43DD5A70A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EE96-5382-4763-9D7C-51263DF0CEE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132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1066</Words>
  <Application>Microsoft Office PowerPoint</Application>
  <PresentationFormat>Widescreen</PresentationFormat>
  <Paragraphs>84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Khmer OS Content</vt:lpstr>
      <vt:lpstr>Khmer OS System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ROAT BUNTHOEUN</dc:creator>
  <cp:lastModifiedBy>ROAT BUNTHOEUN</cp:lastModifiedBy>
  <cp:revision>3</cp:revision>
  <dcterms:created xsi:type="dcterms:W3CDTF">2025-08-04T11:26:10Z</dcterms:created>
  <dcterms:modified xsi:type="dcterms:W3CDTF">2025-08-04T11:32:04Z</dcterms:modified>
</cp:coreProperties>
</file>

<file path=docProps/thumbnail.jpeg>
</file>